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Exo 2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Exo2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Exo2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Exo2-italic.fntdata"/><Relationship Id="rId6" Type="http://schemas.openxmlformats.org/officeDocument/2006/relationships/slide" Target="slides/slide1.xml"/><Relationship Id="rId18" Type="http://schemas.openxmlformats.org/officeDocument/2006/relationships/font" Target="fonts/Exo2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452f72b172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452f72b172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452d0f8f94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452d0f8f9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52d0f8f94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52d0f8f94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452d0f8f94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452d0f8f94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52d0f8f9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52d0f8f9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53351252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53351252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d13faba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d13faba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d13fabad7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d13fabad7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53351254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53351254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533512540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4533512540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12.jpg"/><Relationship Id="rId6" Type="http://schemas.openxmlformats.org/officeDocument/2006/relationships/image" Target="../media/image4.jpg"/><Relationship Id="rId7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xo 2"/>
                <a:ea typeface="Exo 2"/>
                <a:cs typeface="Exo 2"/>
                <a:sym typeface="Exo 2"/>
              </a:rPr>
              <a:t>Electronics overview</a:t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xo 2"/>
                <a:ea typeface="Exo 2"/>
                <a:cs typeface="Exo 2"/>
                <a:sym typeface="Exo 2"/>
              </a:rPr>
              <a:t>Brief presentation</a:t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xo 2"/>
                <a:ea typeface="Exo 2"/>
                <a:cs typeface="Exo 2"/>
                <a:sym typeface="Exo 2"/>
              </a:rPr>
              <a:t>Blink sketch setup</a:t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152000"/>
            <a:ext cx="8520600" cy="356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void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</a:t>
            </a:r>
            <a:r>
              <a:rPr lang="en-GB" sz="1200">
                <a:solidFill>
                  <a:srgbClr val="E5AD24"/>
                </a:solidFill>
                <a:latin typeface="Exo 2"/>
                <a:ea typeface="Exo 2"/>
                <a:cs typeface="Exo 2"/>
                <a:sym typeface="Exo 2"/>
              </a:rPr>
              <a:t>setup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() {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  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pinMode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LED_BUILTIN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, 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OUTPUT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);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}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void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</a:t>
            </a:r>
            <a:r>
              <a:rPr lang="en-GB" sz="1200">
                <a:solidFill>
                  <a:srgbClr val="E5AD24"/>
                </a:solidFill>
                <a:latin typeface="Exo 2"/>
                <a:ea typeface="Exo 2"/>
                <a:cs typeface="Exo 2"/>
                <a:sym typeface="Exo 2"/>
              </a:rPr>
              <a:t>loop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() {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  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digitalWrite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LED_BUILTIN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, 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HIGH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);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  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delay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(1000);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  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digitalWrite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LED_BUILTIN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, 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LOW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);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  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delay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(1000);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}</a:t>
            </a:r>
            <a:endParaRPr sz="1200"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123" name="Google Shape;123;p22"/>
          <p:cNvSpPr txBox="1"/>
          <p:nvPr/>
        </p:nvSpPr>
        <p:spPr>
          <a:xfrm>
            <a:off x="311700" y="445025"/>
            <a:ext cx="6571800" cy="4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latin typeface="Exo 2"/>
                <a:ea typeface="Exo 2"/>
                <a:cs typeface="Exo 2"/>
                <a:sym typeface="Exo 2"/>
              </a:rPr>
              <a:t>Bare minimum</a:t>
            </a:r>
            <a:endParaRPr sz="2800"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124" name="Google Shape;124;p22"/>
          <p:cNvSpPr txBox="1"/>
          <p:nvPr/>
        </p:nvSpPr>
        <p:spPr>
          <a:xfrm>
            <a:off x="311700" y="1151700"/>
            <a:ext cx="4029900" cy="35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void</a:t>
            </a:r>
            <a:r>
              <a:rPr lang="en-GB" sz="1200">
                <a:solidFill>
                  <a:schemeClr val="dk2"/>
                </a:solidFill>
                <a:latin typeface="Exo 2"/>
                <a:ea typeface="Exo 2"/>
                <a:cs typeface="Exo 2"/>
                <a:sym typeface="Exo 2"/>
              </a:rPr>
              <a:t> </a:t>
            </a:r>
            <a:r>
              <a:rPr lang="en-GB" sz="1200">
                <a:solidFill>
                  <a:srgbClr val="E5AD24"/>
                </a:solidFill>
                <a:latin typeface="Exo 2"/>
                <a:ea typeface="Exo 2"/>
                <a:cs typeface="Exo 2"/>
                <a:sym typeface="Exo 2"/>
              </a:rPr>
              <a:t>setup</a:t>
            </a:r>
            <a:r>
              <a:rPr lang="en-GB" sz="1200">
                <a:solidFill>
                  <a:schemeClr val="dk2"/>
                </a:solidFill>
                <a:latin typeface="Exo 2"/>
                <a:ea typeface="Exo 2"/>
                <a:cs typeface="Exo 2"/>
                <a:sym typeface="Exo 2"/>
              </a:rPr>
              <a:t>() {</a:t>
            </a:r>
            <a:endParaRPr sz="1200">
              <a:solidFill>
                <a:schemeClr val="dk2"/>
              </a:solidFill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2"/>
              </a:solidFill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2"/>
                </a:solidFill>
                <a:latin typeface="Exo 2"/>
                <a:ea typeface="Exo 2"/>
                <a:cs typeface="Exo 2"/>
                <a:sym typeface="Exo 2"/>
              </a:rPr>
              <a:t>}</a:t>
            </a:r>
            <a:endParaRPr sz="1200">
              <a:solidFill>
                <a:schemeClr val="dk2"/>
              </a:solidFill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void</a:t>
            </a:r>
            <a:r>
              <a:rPr lang="en-GB" sz="1200">
                <a:solidFill>
                  <a:schemeClr val="dk2"/>
                </a:solidFill>
                <a:latin typeface="Exo 2"/>
                <a:ea typeface="Exo 2"/>
                <a:cs typeface="Exo 2"/>
                <a:sym typeface="Exo 2"/>
              </a:rPr>
              <a:t> </a:t>
            </a:r>
            <a:r>
              <a:rPr lang="en-GB" sz="1200">
                <a:solidFill>
                  <a:srgbClr val="E5AD24"/>
                </a:solidFill>
                <a:latin typeface="Exo 2"/>
                <a:ea typeface="Exo 2"/>
                <a:cs typeface="Exo 2"/>
                <a:sym typeface="Exo 2"/>
              </a:rPr>
              <a:t>loop</a:t>
            </a:r>
            <a:r>
              <a:rPr lang="en-GB" sz="1200">
                <a:solidFill>
                  <a:schemeClr val="dk2"/>
                </a:solidFill>
                <a:latin typeface="Exo 2"/>
                <a:ea typeface="Exo 2"/>
                <a:cs typeface="Exo 2"/>
                <a:sym typeface="Exo 2"/>
              </a:rPr>
              <a:t>() {</a:t>
            </a:r>
            <a:endParaRPr sz="1200">
              <a:solidFill>
                <a:schemeClr val="dk2"/>
              </a:solidFill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2"/>
              </a:solidFill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2"/>
                </a:solidFill>
                <a:latin typeface="Exo 2"/>
                <a:ea typeface="Exo 2"/>
                <a:cs typeface="Exo 2"/>
                <a:sym typeface="Exo 2"/>
              </a:rPr>
              <a:t>}</a:t>
            </a:r>
            <a:endParaRPr/>
          </a:p>
        </p:txBody>
      </p:sp>
      <p:sp>
        <p:nvSpPr>
          <p:cNvPr id="125" name="Google Shape;125;p22"/>
          <p:cNvSpPr/>
          <p:nvPr/>
        </p:nvSpPr>
        <p:spPr>
          <a:xfrm>
            <a:off x="311700" y="2352450"/>
            <a:ext cx="2463900" cy="11625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6" name="Google Shape;126;p22"/>
          <p:cNvSpPr/>
          <p:nvPr/>
        </p:nvSpPr>
        <p:spPr>
          <a:xfrm>
            <a:off x="311700" y="1152000"/>
            <a:ext cx="2463900" cy="11625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2"/>
          <p:cNvSpPr/>
          <p:nvPr/>
        </p:nvSpPr>
        <p:spPr>
          <a:xfrm>
            <a:off x="431525" y="1586900"/>
            <a:ext cx="2344200" cy="2784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2"/>
          <p:cNvSpPr/>
          <p:nvPr/>
        </p:nvSpPr>
        <p:spPr>
          <a:xfrm>
            <a:off x="431475" y="2874525"/>
            <a:ext cx="2344200" cy="201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2"/>
          <p:cNvSpPr/>
          <p:nvPr/>
        </p:nvSpPr>
        <p:spPr>
          <a:xfrm>
            <a:off x="431475" y="3278250"/>
            <a:ext cx="960600" cy="201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2"/>
          <p:cNvSpPr/>
          <p:nvPr/>
        </p:nvSpPr>
        <p:spPr>
          <a:xfrm>
            <a:off x="431475" y="3702775"/>
            <a:ext cx="2344200" cy="201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2"/>
          <p:cNvSpPr/>
          <p:nvPr/>
        </p:nvSpPr>
        <p:spPr>
          <a:xfrm>
            <a:off x="417600" y="4113400"/>
            <a:ext cx="960600" cy="201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xo 2"/>
                <a:ea typeface="Exo 2"/>
                <a:cs typeface="Exo 2"/>
                <a:sym typeface="Exo 2"/>
              </a:rPr>
              <a:t>Programming</a:t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137" name="Google Shape;137;p23"/>
          <p:cNvSpPr txBox="1"/>
          <p:nvPr>
            <p:ph idx="1" type="body"/>
          </p:nvPr>
        </p:nvSpPr>
        <p:spPr>
          <a:xfrm>
            <a:off x="311700" y="1152475"/>
            <a:ext cx="8520600" cy="385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int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LEDpin = 12;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E5AD24"/>
                </a:solidFill>
                <a:latin typeface="Exo 2"/>
                <a:ea typeface="Exo 2"/>
                <a:cs typeface="Exo 2"/>
                <a:sym typeface="Exo 2"/>
              </a:rPr>
              <a:t>#include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&lt;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library name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&gt;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for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(</a:t>
            </a:r>
            <a:r>
              <a:rPr lang="en-GB" sz="1200">
                <a:solidFill>
                  <a:srgbClr val="62AEB2"/>
                </a:solidFill>
                <a:latin typeface="Exo 2"/>
                <a:ea typeface="Exo 2"/>
                <a:cs typeface="Exo 2"/>
                <a:sym typeface="Exo 2"/>
              </a:rPr>
              <a:t>int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i=0; i &lt;= 255; i++){</a:t>
            </a:r>
            <a:br>
              <a:rPr lang="en-GB" sz="1200">
                <a:latin typeface="Exo 2"/>
                <a:ea typeface="Exo 2"/>
                <a:cs typeface="Exo 2"/>
                <a:sym typeface="Exo 2"/>
              </a:rPr>
            </a:br>
            <a:r>
              <a:rPr lang="en-GB" sz="1200">
                <a:latin typeface="Exo 2"/>
                <a:ea typeface="Exo 2"/>
                <a:cs typeface="Exo 2"/>
                <a:sym typeface="Exo 2"/>
              </a:rPr>
              <a:t>	do something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}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if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(</a:t>
            </a:r>
            <a:r>
              <a:rPr lang="en-GB" sz="1200">
                <a:solidFill>
                  <a:srgbClr val="E47128"/>
                </a:solidFill>
                <a:latin typeface="Exo 2"/>
                <a:ea typeface="Exo 2"/>
                <a:cs typeface="Exo 2"/>
                <a:sym typeface="Exo 2"/>
              </a:rPr>
              <a:t>x</a:t>
            </a:r>
            <a:r>
              <a:rPr lang="en-GB" sz="1200">
                <a:latin typeface="Exo 2"/>
                <a:ea typeface="Exo 2"/>
                <a:cs typeface="Exo 2"/>
                <a:sym typeface="Exo 2"/>
              </a:rPr>
              <a:t> = 10){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45720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do something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latin typeface="Exo 2"/>
                <a:ea typeface="Exo 2"/>
                <a:cs typeface="Exo 2"/>
                <a:sym typeface="Exo 2"/>
              </a:rPr>
              <a:t>}</a:t>
            </a:r>
            <a:endParaRPr sz="1200">
              <a:latin typeface="Exo 2"/>
              <a:ea typeface="Exo 2"/>
              <a:cs typeface="Exo 2"/>
              <a:sym typeface="Exo 2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138" name="Google Shape;138;p23"/>
          <p:cNvSpPr/>
          <p:nvPr/>
        </p:nvSpPr>
        <p:spPr>
          <a:xfrm>
            <a:off x="311700" y="1565925"/>
            <a:ext cx="2625900" cy="3855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3"/>
          <p:cNvSpPr/>
          <p:nvPr/>
        </p:nvSpPr>
        <p:spPr>
          <a:xfrm>
            <a:off x="409550" y="1987525"/>
            <a:ext cx="1854900" cy="915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3"/>
          <p:cNvSpPr/>
          <p:nvPr/>
        </p:nvSpPr>
        <p:spPr>
          <a:xfrm>
            <a:off x="337275" y="3035500"/>
            <a:ext cx="1529700" cy="11565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xo 2"/>
                <a:ea typeface="Exo 2"/>
                <a:cs typeface="Exo 2"/>
                <a:sym typeface="Exo 2"/>
              </a:rPr>
              <a:t>Basic</a:t>
            </a:r>
            <a:r>
              <a:rPr lang="en-GB">
                <a:latin typeface="Exo 2"/>
                <a:ea typeface="Exo 2"/>
                <a:cs typeface="Exo 2"/>
                <a:sym typeface="Exo 2"/>
              </a:rPr>
              <a:t> concepts</a:t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Image result for diode explained water"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52475"/>
            <a:ext cx="8520600" cy="3034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Components you might use today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Image result for led" id="69" name="Google Shape;69;p15"/>
          <p:cNvPicPr preferRelativeResize="0"/>
          <p:nvPr/>
        </p:nvPicPr>
        <p:blipFill rotWithShape="1">
          <a:blip r:embed="rId3">
            <a:alphaModFix/>
          </a:blip>
          <a:srcRect b="-1810" l="-669" r="670" t="1810"/>
          <a:stretch/>
        </p:blipFill>
        <p:spPr>
          <a:xfrm>
            <a:off x="311700" y="1152475"/>
            <a:ext cx="1678875" cy="13463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cdn.sparkfun.com//assets/parts/9/3/7/2/12661-01a.jpg" id="70" name="Google Shape;7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2571750"/>
            <a:ext cx="1997125" cy="1997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pload.wikimedia.org/wikipedia/commons/thumb/7/75/Electronic-Axial-Lead-Resistors-Array.jpg/1200px-Electronic-Axial-Lead-Resistors-Array.jpg" id="71" name="Google Shape;7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97250" y="1152475"/>
            <a:ext cx="2335041" cy="16354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acroname.com/sites/default/files/u9/reading_a_photoresisitor_using_reflex_1.jpg" id="72" name="Google Shape;72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03625" y="3159875"/>
            <a:ext cx="3728676" cy="1398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potentiometer" id="73" name="Google Shape;73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45875" y="1660550"/>
            <a:ext cx="2047875" cy="203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Exo 2"/>
                <a:ea typeface="Exo 2"/>
                <a:cs typeface="Exo 2"/>
                <a:sym typeface="Exo 2"/>
              </a:rPr>
              <a:t>Some basic components</a:t>
            </a:r>
            <a:endParaRPr>
              <a:latin typeface="Exo 2"/>
              <a:ea typeface="Exo 2"/>
              <a:cs typeface="Exo 2"/>
              <a:sym typeface="Exo 2"/>
            </a:endParaRPr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Image result for dimmer"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4742" y="1152475"/>
            <a:ext cx="4027557" cy="3416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greenlamp.ie/wp-content/uploads/2015/06/strips.jpg"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152475"/>
            <a:ext cx="4493050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https://blog-c7ff.kxcdn.com/blog/wp-content/uploads/2017/02/Blog-Featured-Image.png"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3950" y="0"/>
            <a:ext cx="785609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7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32557"/>
            <a:ext cx="9143999" cy="4278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https://i.stack.imgur.com/N1pMe.png"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1475" y="-120475"/>
            <a:ext cx="718104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42625"/>
            <a:ext cx="9144000" cy="2636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